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</p:sldMasterIdLst>
  <p:notesMasterIdLst>
    <p:notesMasterId r:id="rId24"/>
  </p:notesMasterIdLst>
  <p:sldIdLst>
    <p:sldId id="514" r:id="rId3"/>
    <p:sldId id="518" r:id="rId4"/>
    <p:sldId id="519" r:id="rId5"/>
    <p:sldId id="523" r:id="rId6"/>
    <p:sldId id="524" r:id="rId7"/>
    <p:sldId id="525" r:id="rId8"/>
    <p:sldId id="353" r:id="rId9"/>
    <p:sldId id="356" r:id="rId10"/>
    <p:sldId id="435" r:id="rId11"/>
    <p:sldId id="436" r:id="rId12"/>
    <p:sldId id="438" r:id="rId13"/>
    <p:sldId id="499" r:id="rId14"/>
    <p:sldId id="500" r:id="rId15"/>
    <p:sldId id="473" r:id="rId16"/>
    <p:sldId id="502" r:id="rId17"/>
    <p:sldId id="501" r:id="rId18"/>
    <p:sldId id="376" r:id="rId19"/>
    <p:sldId id="513" r:id="rId20"/>
    <p:sldId id="387" r:id="rId21"/>
    <p:sldId id="497" r:id="rId22"/>
    <p:sldId id="498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2"/>
    <a:srgbClr val="FFFF00"/>
    <a:srgbClr val="FF0000"/>
    <a:srgbClr val="0033CC"/>
    <a:srgbClr val="64C9C7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15B91-9A72-FC65-781E-F446BF753041}" v="102" dt="2022-12-20T05:32:21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2"/>
    <p:restoredTop sz="92457" autoAdjust="0"/>
  </p:normalViewPr>
  <p:slideViewPr>
    <p:cSldViewPr snapToGrid="0" snapToObjects="1">
      <p:cViewPr varScale="1">
        <p:scale>
          <a:sx n="103" d="100"/>
          <a:sy n="103" d="100"/>
        </p:scale>
        <p:origin x="1050" y="108"/>
      </p:cViewPr>
      <p:guideLst>
        <p:guide orient="horz" pos="2129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7AD0F6-BDB6-413D-A2ED-09C453735C73}" type="slidenum">
              <a:r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26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AD0F6-BDB6-413D-A2ED-09C453735C73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313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AD0F6-BDB6-413D-A2ED-09C453735C73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98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AD0F6-BDB6-413D-A2ED-09C453735C73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12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AD0F6-BDB6-413D-A2ED-09C453735C73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520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AD0F6-BDB6-413D-A2ED-09C453735C73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7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913E-2728-403A-9B21-65014262AEBB}" type="slidenum">
              <a:rPr/>
              <a:t>‹#›</a:t>
            </a:fld>
            <a:endParaRPr lang="x-none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5C47-31C0-494D-82B3-A1119DAC4D50}" type="datetimeFigureOut">
              <a:rPr lang="en-US"/>
              <a:t>04/02/2026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73D2-3630-4F11-8C8C-C44D5049257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4" y="-1"/>
            <a:ext cx="12190815" cy="6858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754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913E-2728-403A-9B21-65014262AEBB}" type="slidenum">
              <a:rPr/>
              <a:t>‹#›</a:t>
            </a:fld>
            <a:endParaRPr lang="x-none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5C47-31C0-494D-82B3-A1119DAC4D50}" type="datetimeFigureOut">
              <a:rPr lang="en-US"/>
              <a:t>04/02/2026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73D2-3630-4F11-8C8C-C44D5049257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04/02/2026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2FAAB-8295-4754-BDCC-0A8D0D2F3043}" type="slidenum">
              <a:rPr/>
              <a:t>‹#›</a:t>
            </a:fld>
            <a:endParaRPr lang="x-none"/>
          </a:p>
        </p:txBody>
      </p:sp>
      <p:pic>
        <p:nvPicPr>
          <p:cNvPr id="1029" name="Picture 7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228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12"/>
          <p:cNvGrpSpPr/>
          <p:nvPr userDrawn="1"/>
        </p:nvGrpSpPr>
        <p:grpSpPr bwMode="auto">
          <a:xfrm>
            <a:off x="5692775" y="6397625"/>
            <a:ext cx="806450" cy="446088"/>
            <a:chOff x="5693239" y="6397509"/>
            <a:chExt cx="805521" cy="44604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>
            <a:xfrm>
              <a:off x="5872420" y="6397509"/>
              <a:ext cx="447159" cy="44604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371906" y="6575293"/>
              <a:ext cx="126854" cy="19207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 rot="10800000">
              <a:off x="5693239" y="6575293"/>
              <a:ext cx="126854" cy="19207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25400" y="6551613"/>
            <a:ext cx="1620838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 Anh 10 Bright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34738" y="6411913"/>
            <a:ext cx="814387" cy="415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9"/>
          <p:cNvSpPr txBox="1"/>
          <p:nvPr userDrawn="1"/>
        </p:nvSpPr>
        <p:spPr>
          <a:xfrm>
            <a:off x="114300" y="-9525"/>
            <a:ext cx="629920" cy="306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457200"/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Unit 5</a:t>
            </a:r>
          </a:p>
        </p:txBody>
      </p:sp>
      <p:sp>
        <p:nvSpPr>
          <p:cNvPr id="2" name="TextBox 9"/>
          <p:cNvSpPr txBox="1"/>
          <p:nvPr userDrawn="1"/>
        </p:nvSpPr>
        <p:spPr>
          <a:xfrm>
            <a:off x="10488613" y="-25400"/>
            <a:ext cx="1628775" cy="306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457200"/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Lesson 5c: Listening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</p:sldLayoutIdLst>
  <p:transition spd="slow">
    <p:wip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2FAAB-8295-4754-BDCC-0A8D0D2F3043}" type="slidenum">
              <a:rPr/>
              <a:t>‹#›</a:t>
            </a:fld>
            <a:endParaRPr lang="x-none"/>
          </a:p>
        </p:txBody>
      </p:sp>
      <p:pic>
        <p:nvPicPr>
          <p:cNvPr id="1029" name="Picture 7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228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12"/>
          <p:cNvGrpSpPr/>
          <p:nvPr userDrawn="1"/>
        </p:nvGrpSpPr>
        <p:grpSpPr bwMode="auto">
          <a:xfrm>
            <a:off x="5692775" y="6397625"/>
            <a:ext cx="806450" cy="446088"/>
            <a:chOff x="5693239" y="6397509"/>
            <a:chExt cx="805521" cy="44604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>
            <a:xfrm>
              <a:off x="5872420" y="6397509"/>
              <a:ext cx="447159" cy="44604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371906" y="6575293"/>
              <a:ext cx="126854" cy="19207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 rot="10800000">
              <a:off x="5693239" y="6575293"/>
              <a:ext cx="126854" cy="19207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/>
          <p:cNvSpPr txBox="1"/>
          <p:nvPr userDrawn="1"/>
        </p:nvSpPr>
        <p:spPr>
          <a:xfrm>
            <a:off x="25400" y="6551613"/>
            <a:ext cx="1620838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 Anh 10 Bright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34738" y="6411913"/>
            <a:ext cx="814387" cy="415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9"/>
          <p:cNvSpPr txBox="1"/>
          <p:nvPr userDrawn="1"/>
        </p:nvSpPr>
        <p:spPr>
          <a:xfrm>
            <a:off x="114300" y="-9525"/>
            <a:ext cx="629920" cy="306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457200"/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Unit 5</a:t>
            </a:r>
          </a:p>
        </p:txBody>
      </p:sp>
      <p:sp>
        <p:nvSpPr>
          <p:cNvPr id="2" name="TextBox 9"/>
          <p:cNvSpPr txBox="1"/>
          <p:nvPr userDrawn="1"/>
        </p:nvSpPr>
        <p:spPr>
          <a:xfrm>
            <a:off x="10488613" y="-25400"/>
            <a:ext cx="1628775" cy="306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457200"/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Lesson 5c: Listening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ransition spd="slow">
    <p:wip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16.jpg"/><Relationship Id="rId2" Type="http://schemas.openxmlformats.org/officeDocument/2006/relationships/audio" Target="../media/media1.mp3"/><Relationship Id="rId16" Type="http://schemas.openxmlformats.org/officeDocument/2006/relationships/image" Target="../media/image15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4.jp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C00524-18EE-8FC2-C1AA-7F5A2C35560E}"/>
              </a:ext>
            </a:extLst>
          </p:cNvPr>
          <p:cNvSpPr txBox="1"/>
          <p:nvPr/>
        </p:nvSpPr>
        <p:spPr>
          <a:xfrm>
            <a:off x="4382813" y="2105744"/>
            <a:ext cx="646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2155108-4DEB-3829-9FB8-78F5E0674AA2}"/>
              </a:ext>
            </a:extLst>
          </p:cNvPr>
          <p:cNvSpPr txBox="1"/>
          <p:nvPr/>
        </p:nvSpPr>
        <p:spPr>
          <a:xfrm>
            <a:off x="3200400" y="1843408"/>
            <a:ext cx="6463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cartoon of a person pointing at a chalkboard&#10;&#10;AI-generated content may be incorrect.">
            <a:extLst>
              <a:ext uri="{FF2B5EF4-FFF2-40B4-BE49-F238E27FC236}">
                <a16:creationId xmlns:a16="http://schemas.microsoft.com/office/drawing/2014/main" id="{65D9D8E0-97B1-84CD-5482-B78DE6B7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2" y="323850"/>
            <a:ext cx="12050598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0586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" y="586105"/>
            <a:ext cx="11454765" cy="114300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You are going to listen to an interview with Ruby and Jessica. </a:t>
            </a:r>
            <a:r>
              <a:rPr lang="en-US" sz="3200" b="1" dirty="0">
                <a:solidFill>
                  <a:schemeClr val="bg1"/>
                </a:solidFill>
                <a:highlight>
                  <a:srgbClr val="0098A2"/>
                </a:highlight>
                <a:latin typeface="+mn-lt"/>
              </a:rPr>
              <a:t>Read the sentences (1–4) and underline the key words.</a:t>
            </a:r>
            <a:b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</a:rPr>
            </a:br>
            <a:br>
              <a:rPr lang="en-US" sz="3200" b="1" dirty="0">
                <a:solidFill>
                  <a:schemeClr val="bg1"/>
                </a:solidFill>
                <a:highlight>
                  <a:srgbClr val="008000"/>
                </a:highlight>
              </a:rPr>
            </a:br>
            <a:endParaRPr lang="en-US" sz="3200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90" y="1174115"/>
            <a:ext cx="11793855" cy="4526280"/>
          </a:xfrm>
        </p:spPr>
        <p:txBody>
          <a:bodyPr/>
          <a:lstStyle/>
          <a:p>
            <a:pPr>
              <a:lnSpc>
                <a:spcPct val="130000"/>
              </a:lnSpc>
            </a:pP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dirty="0"/>
              <a:t>1. Ruby and Jessica got inspired by an environmental movement. ____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2. Bees are in danger because of climate change. _____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3. Ruby and Jessie’s first project was at their own school. _____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4. The main focus of Ruby and Jessie’s work now is on building Bee Gardens. _____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715962" y="2534996"/>
            <a:ext cx="273748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4189730" y="2534361"/>
            <a:ext cx="142557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579424" y="2533726"/>
            <a:ext cx="430657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15962" y="3269720"/>
            <a:ext cx="79184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09324" y="3270355"/>
            <a:ext cx="148526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775560" y="3270990"/>
            <a:ext cx="251079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69290" y="4062546"/>
            <a:ext cx="482155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782117" y="4061911"/>
            <a:ext cx="270700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338580" y="4788218"/>
            <a:ext cx="1741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670300" y="4787900"/>
            <a:ext cx="446532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9225568" y="4796410"/>
            <a:ext cx="199834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42900" y="5512621"/>
            <a:ext cx="135001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4" y="742560"/>
            <a:ext cx="11454765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98A2"/>
                </a:solidFill>
                <a:latin typeface="+mn-lt"/>
              </a:rPr>
              <a:t>Now listen to the interview and decide if each of the statements (1–4) is T (True) or F (False).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80" y="1584170"/>
            <a:ext cx="11793855" cy="42531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1. Ruby and Jessica got inspired by an environmental movement. 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Bees are in danger because of climate change. 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Ruby and Jessie’s first project was at their own school. 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The main focus of Ruby and Jessie’s work now is on building Bee Gardens. _____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924769" y="2192020"/>
            <a:ext cx="273748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4315833" y="2207578"/>
            <a:ext cx="142557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475730" y="2223770"/>
            <a:ext cx="430657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942657" y="3081020"/>
            <a:ext cx="79184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405216" y="3084542"/>
            <a:ext cx="148526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907251" y="3050540"/>
            <a:ext cx="251079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28575" y="3925736"/>
            <a:ext cx="482155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971318" y="3928509"/>
            <a:ext cx="270700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622901" y="4827339"/>
            <a:ext cx="1741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952721" y="4827339"/>
            <a:ext cx="446532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9371965" y="4806478"/>
            <a:ext cx="199834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87363" y="5585460"/>
            <a:ext cx="135001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" name="Bright 10- CD2- TRACK 2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1137" y="5306555"/>
            <a:ext cx="1291273" cy="918892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11370310" y="1643528"/>
            <a:ext cx="567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793460" y="2498090"/>
            <a:ext cx="567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130472" y="3418971"/>
            <a:ext cx="567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405216" y="5021897"/>
            <a:ext cx="567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1009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682" y="1886263"/>
            <a:ext cx="10972800" cy="490347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200" b="1" dirty="0"/>
              <a:t>Read </a:t>
            </a:r>
            <a:r>
              <a:rPr lang="en-US" sz="3200" dirty="0"/>
              <a:t>the questions and possible answers. 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Think of </a:t>
            </a:r>
            <a:r>
              <a:rPr lang="en-US" sz="3200" b="1" dirty="0"/>
              <a:t>who</a:t>
            </a:r>
            <a:r>
              <a:rPr lang="en-US" sz="3200" dirty="0"/>
              <a:t> </a:t>
            </a:r>
            <a:r>
              <a:rPr lang="en-US" sz="3200" b="1" dirty="0"/>
              <a:t>the speakers are</a:t>
            </a:r>
            <a:r>
              <a:rPr lang="en-US" sz="3200" dirty="0"/>
              <a:t>, </a:t>
            </a:r>
            <a:r>
              <a:rPr lang="en-US" sz="3200" b="1" dirty="0"/>
              <a:t>where</a:t>
            </a:r>
            <a:r>
              <a:rPr lang="en-US" sz="3200" dirty="0"/>
              <a:t> </a:t>
            </a:r>
            <a:r>
              <a:rPr lang="en-US" sz="3200" b="1" dirty="0"/>
              <a:t>they are</a:t>
            </a:r>
            <a:r>
              <a:rPr lang="en-US" sz="3200" dirty="0"/>
              <a:t> and </a:t>
            </a:r>
            <a:r>
              <a:rPr lang="en-US" sz="3200" b="1" dirty="0"/>
              <a:t>what</a:t>
            </a:r>
            <a:r>
              <a:rPr lang="en-US" sz="3200" dirty="0"/>
              <a:t> you expect </a:t>
            </a:r>
            <a:r>
              <a:rPr lang="en-US" sz="3200" b="1" dirty="0"/>
              <a:t>the recording will be about</a:t>
            </a:r>
            <a:r>
              <a:rPr lang="en-US" sz="3200" dirty="0"/>
              <a:t>. 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This will help you do the task.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34134" y="1302698"/>
            <a:ext cx="3966845" cy="5835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Predicting content</a:t>
            </a: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188" y="906008"/>
            <a:ext cx="9603105" cy="1325880"/>
          </a:xfrm>
        </p:spPr>
        <p:txBody>
          <a:bodyPr/>
          <a:lstStyle/>
          <a:p>
            <a:r>
              <a:rPr lang="en-US" sz="3000" b="1" dirty="0">
                <a:solidFill>
                  <a:srgbClr val="0098A2"/>
                </a:solidFill>
                <a:latin typeface="+mn-lt"/>
              </a:rPr>
              <a:t>Listen to the dialogues. For each question (1–4), choose the correct answer (A, B or C).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017" y="1796563"/>
            <a:ext cx="11790984" cy="52876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500" dirty="0"/>
              <a:t>1. You will hear two friends talking. What does the boy offer to help Kate do?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500" dirty="0"/>
              <a:t>A. design the cards		B. find recycled cards		C. send the cards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500" dirty="0"/>
              <a:t>2. You will hear a teacher talking to a student. The student is going to _______ .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500" dirty="0"/>
              <a:t>A. build a wildlife shelter	B. plant a wildlife garden	C. </a:t>
            </a:r>
            <a:r>
              <a:rPr lang="en-US" sz="2500" dirty="0" err="1"/>
              <a:t>organise</a:t>
            </a:r>
            <a:r>
              <a:rPr lang="en-US" sz="2500" dirty="0"/>
              <a:t> a fundraising event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500" dirty="0"/>
              <a:t>3. You will hear two friends talking. What is the girl planning to do with the glass jars?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500" dirty="0"/>
              <a:t>A. recycle them		B. reuse them			C. put them in landfill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500" dirty="0"/>
              <a:t>4. You will hear a girl talking to her mother. The girl tells her mum she’s going to _______ .</a:t>
            </a:r>
          </a:p>
          <a:p>
            <a:pPr marL="457200" indent="-4572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AutoNum type="alphaUcPeriod"/>
            </a:pPr>
            <a:r>
              <a:rPr lang="en-US" sz="2500" dirty="0"/>
              <a:t>give her clothes to her sister		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500" dirty="0"/>
              <a:t>B. donate her clothes to charity 	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500" dirty="0"/>
              <a:t>C. swap her clothes with her friends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3530" y="828739"/>
            <a:ext cx="1938020" cy="8854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1803209" y="365125"/>
            <a:ext cx="10229084" cy="1346756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3200"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1254" y="1080158"/>
            <a:ext cx="9652635" cy="1325880"/>
          </a:xfrm>
        </p:spPr>
        <p:txBody>
          <a:bodyPr/>
          <a:lstStyle/>
          <a:p>
            <a:r>
              <a:rPr lang="en-US" sz="3200" b="1" dirty="0">
                <a:solidFill>
                  <a:srgbClr val="0098A2"/>
                </a:solidFill>
                <a:latin typeface="+mn-lt"/>
              </a:rPr>
              <a:t>Read the questions and the possible answers in Exercise 4. Which dialogue(s) take(s) place 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2115" y="2410173"/>
            <a:ext cx="5181600" cy="43513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200"/>
              <a:t>– at home? ______</a:t>
            </a:r>
          </a:p>
          <a:p>
            <a:pPr>
              <a:lnSpc>
                <a:spcPct val="130000"/>
              </a:lnSpc>
            </a:pPr>
            <a:r>
              <a:rPr lang="en-US" sz="3200"/>
              <a:t>– in a shop? ______</a:t>
            </a:r>
          </a:p>
          <a:p>
            <a:pPr>
              <a:lnSpc>
                <a:spcPct val="130000"/>
              </a:lnSpc>
            </a:pPr>
            <a:r>
              <a:rPr lang="en-US" sz="3200"/>
              <a:t>– at school? ______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3949" y="995593"/>
            <a:ext cx="1558969" cy="7155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295" y="609004"/>
            <a:ext cx="9603105" cy="1325880"/>
          </a:xfrm>
        </p:spPr>
        <p:txBody>
          <a:bodyPr/>
          <a:lstStyle/>
          <a:p>
            <a:r>
              <a:rPr lang="en-US" sz="2800" b="1" dirty="0">
                <a:solidFill>
                  <a:srgbClr val="0098A2"/>
                </a:solidFill>
                <a:latin typeface="+mn-lt"/>
              </a:rPr>
              <a:t>Listen to the dialogues. For each question (1–4), choose the correct answer (A, B or C).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495" y="1527810"/>
            <a:ext cx="11941175" cy="4203687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1. You will hear two friends talking. What does the boy offer to help Kate do?</a:t>
            </a:r>
            <a:endParaRPr lang="en-US" dirty="0">
              <a:solidFill>
                <a:srgbClr val="0070C0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dirty="0"/>
              <a:t>A. design the cards		B. find recycled cards	C. send the cards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2. You will hear a teacher talking to a student. The student is going to _______ 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dirty="0"/>
              <a:t>A. build a wildlife shelter	B. plant a wildlife garden	C. </a:t>
            </a:r>
            <a:r>
              <a:rPr lang="en-US" dirty="0" err="1"/>
              <a:t>organise</a:t>
            </a:r>
            <a:r>
              <a:rPr lang="en-US" dirty="0"/>
              <a:t> a fundraising event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3. You will hear two friends talking. What is the girl planning to do with the glass jars?</a:t>
            </a:r>
            <a:endParaRPr lang="en-US" dirty="0">
              <a:solidFill>
                <a:srgbClr val="0070C0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dirty="0"/>
              <a:t>A. recycle them		B. reuse them		C. put them in landfill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4. You will hear a girl talking to her mother. The girl tells her mum she’s going to _______ .</a:t>
            </a:r>
            <a:endParaRPr lang="en-US" dirty="0">
              <a:solidFill>
                <a:srgbClr val="0070C0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dirty="0"/>
              <a:t>A. give her clothes to her sister		B. donate her clothes to charity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dirty="0"/>
              <a:t>C. swap her clothes with her friends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0495" y="365125"/>
            <a:ext cx="2209800" cy="10096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2429510" y="386002"/>
            <a:ext cx="8924290" cy="1325880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0495" y="1986915"/>
            <a:ext cx="412115" cy="521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90950" y="2860943"/>
            <a:ext cx="426720" cy="521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09804" y="4146377"/>
            <a:ext cx="426720" cy="521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280" y="5939790"/>
            <a:ext cx="354330" cy="47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right 10- CD2- TRACK 2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8533" y="5330190"/>
            <a:ext cx="1084868" cy="9857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99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bldLvl="0" animBg="1"/>
      <p:bldP spid="7" grpId="1" animBg="1"/>
      <p:bldP spid="3" grpId="0" bldLvl="0" animBg="1"/>
      <p:bldP spid="3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2429510" y="365125"/>
            <a:ext cx="8924290" cy="1325880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/>
          </a:p>
        </p:txBody>
      </p:sp>
      <p:pic>
        <p:nvPicPr>
          <p:cNvPr id="10" name="Content Placeholder 9" descr="A group of students sitting at a table&#10;&#10;AI-generated content may be incorrect.">
            <a:extLst>
              <a:ext uri="{FF2B5EF4-FFF2-40B4-BE49-F238E27FC236}">
                <a16:creationId xmlns:a16="http://schemas.microsoft.com/office/drawing/2014/main" id="{67FCAA7A-B362-D662-AFBD-F4AC166887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39817"/>
            <a:ext cx="5181600" cy="2922953"/>
          </a:xfrm>
        </p:spPr>
      </p:pic>
      <p:pic>
        <p:nvPicPr>
          <p:cNvPr id="12" name="Picture 11" descr="A group of students sitting at a table&#10;&#10;AI-generated content may be incorrect.">
            <a:extLst>
              <a:ext uri="{FF2B5EF4-FFF2-40B4-BE49-F238E27FC236}">
                <a16:creationId xmlns:a16="http://schemas.microsoft.com/office/drawing/2014/main" id="{4E595457-798C-4B76-25CD-5465F7679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" y="285750"/>
            <a:ext cx="12019176" cy="62071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holding a wand&#10;&#10;AI-generated content may be incorrect.">
            <a:extLst>
              <a:ext uri="{FF2B5EF4-FFF2-40B4-BE49-F238E27FC236}">
                <a16:creationId xmlns:a16="http://schemas.microsoft.com/office/drawing/2014/main" id="{CF19A355-036D-7F4D-318D-5317994E2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6515" y="350794"/>
            <a:ext cx="3599849" cy="5937497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287818" y="997387"/>
            <a:ext cx="86058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98A2"/>
                </a:solidFill>
                <a:latin typeface="Calibri" panose="020F0502020204030204" pitchFamily="34" charset="0"/>
              </a:rPr>
              <a:t>Today’s lesson </a:t>
            </a:r>
            <a:endParaRPr lang="en-US" sz="4000" dirty="0">
              <a:solidFill>
                <a:srgbClr val="0098A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1304" y="2362338"/>
            <a:ext cx="8735728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Vocabulary: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inspire, landfill, swap, turn on, turn off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</a:rPr>
              <a:t>Listening: for specific information</a:t>
            </a:r>
          </a:p>
          <a:p>
            <a:pPr marL="457200">
              <a:lnSpc>
                <a:spcPct val="130000"/>
              </a:lnSpc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sym typeface="+mn-ea"/>
              </a:rPr>
              <a:t>(using listening strategies for True/False statements &amp; multiple choice)</a:t>
            </a:r>
            <a:endParaRPr lang="en-US" sz="3600" dirty="0">
              <a:solidFill>
                <a:srgbClr val="0098A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Hình ảnh 6">
            <a:extLst>
              <a:ext uri="{FF2B5EF4-FFF2-40B4-BE49-F238E27FC236}">
                <a16:creationId xmlns:a16="http://schemas.microsoft.com/office/drawing/2014/main" id="{1180149E-111B-402F-86FF-B0325322D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258" y="729634"/>
            <a:ext cx="4099560" cy="124353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holding a wand&#10;&#10;AI-generated content may be incorrect.">
            <a:extLst>
              <a:ext uri="{FF2B5EF4-FFF2-40B4-BE49-F238E27FC236}">
                <a16:creationId xmlns:a16="http://schemas.microsoft.com/office/drawing/2014/main" id="{BA4109E0-6CF7-ABCA-CF15-6336ABDE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3254" y="383249"/>
            <a:ext cx="3599849" cy="593749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51200" y="811291"/>
            <a:ext cx="2844800" cy="708025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98A2"/>
                </a:solidFill>
                <a:latin typeface="+mn-lt"/>
                <a:cs typeface="+mn-cs"/>
              </a:rPr>
              <a:t>Homework </a:t>
            </a:r>
            <a:endParaRPr lang="en-US" sz="4000" dirty="0">
              <a:solidFill>
                <a:srgbClr val="0098A2"/>
              </a:solidFill>
              <a:latin typeface="+mn-lt"/>
              <a:cs typeface="+mn-cs"/>
            </a:endParaRPr>
          </a:p>
        </p:txBody>
      </p:sp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2858703" y="2509653"/>
            <a:ext cx="8762713" cy="23525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99CC"/>
                </a:solidFill>
                <a:sym typeface="+mn-ea"/>
              </a:rPr>
              <a:t>Learn all new words by heart.</a:t>
            </a:r>
            <a:endParaRPr lang="en-US" sz="3200" b="1" dirty="0">
              <a:solidFill>
                <a:srgbClr val="0098A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99CC"/>
                </a:solidFill>
                <a:sym typeface="+mn-ea"/>
              </a:rPr>
              <a:t>Prepare the next lesson: 5d Speaking (page 63).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97467" y="5131598"/>
            <a:ext cx="968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98A2"/>
                </a:solidFill>
                <a:effectLst/>
                <a:uLnTx/>
                <a:uFillTx/>
                <a:latin typeface="Aclonica" panose="02060503000000020004" pitchFamily="18" charset="0"/>
                <a:ea typeface="+mn-ea"/>
                <a:cs typeface="+mn-cs"/>
              </a:rPr>
              <a:t>See you in the next lesson.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98A2"/>
              </a:solidFill>
              <a:effectLst/>
              <a:uLnTx/>
              <a:uFillTx/>
              <a:latin typeface="Aclonica" panose="02060503000000020004" pitchFamily="18" charset="0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2993034-2626-10E8-6288-5DF561A6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17" y="1904388"/>
            <a:ext cx="8668565" cy="2833724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1A5B3EB-AB51-A8CC-EF60-B3FC74B6D3BA}"/>
              </a:ext>
            </a:extLst>
          </p:cNvPr>
          <p:cNvSpPr txBox="1"/>
          <p:nvPr/>
        </p:nvSpPr>
        <p:spPr>
          <a:xfrm>
            <a:off x="2235199" y="962983"/>
            <a:ext cx="968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98A2"/>
                </a:solidFill>
                <a:effectLst/>
                <a:uLnTx/>
                <a:uFillTx/>
                <a:latin typeface="Aclonica" panose="02060503000000020004" pitchFamily="18" charset="0"/>
                <a:ea typeface="+mn-ea"/>
                <a:cs typeface="+mn-cs"/>
              </a:rPr>
              <a:t>Stay positive and have a happy day!</a:t>
            </a:r>
          </a:p>
        </p:txBody>
      </p:sp>
    </p:spTree>
    <p:extLst>
      <p:ext uri="{BB962C8B-B14F-4D97-AF65-F5344CB8AC3E}">
        <p14:creationId xmlns:p14="http://schemas.microsoft.com/office/powerpoint/2010/main" val="113049907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per plane in the sky&#10;&#10;AI-generated content may be incorrect.">
            <a:hlinkClick r:id="rId3" action="ppaction://hlinksldjump"/>
            <a:extLst>
              <a:ext uri="{FF2B5EF4-FFF2-40B4-BE49-F238E27FC236}">
                <a16:creationId xmlns:a16="http://schemas.microsoft.com/office/drawing/2014/main" id="{38BDD66C-FCAD-F0FF-3798-5A7EDA1C1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ee on a yellow flower&#10;&#10;AI-generated content may be incorrect.">
            <a:extLst>
              <a:ext uri="{FF2B5EF4-FFF2-40B4-BE49-F238E27FC236}">
                <a16:creationId xmlns:a16="http://schemas.microsoft.com/office/drawing/2014/main" id="{7917EFEC-1BF1-5000-D7A2-521321341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171" y="864411"/>
            <a:ext cx="9445657" cy="5869186"/>
          </a:xfrm>
          <a:prstGeom prst="rect">
            <a:avLst/>
          </a:prstGeom>
        </p:spPr>
      </p:pic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F0034DFE-DCEA-2B10-6370-694A28B1CBC2}"/>
              </a:ext>
            </a:extLst>
          </p:cNvPr>
          <p:cNvSpPr/>
          <p:nvPr/>
        </p:nvSpPr>
        <p:spPr>
          <a:xfrm>
            <a:off x="1373167" y="843199"/>
            <a:ext cx="4722829" cy="29345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6D67E5C7-093E-EF19-3FD5-13052B833BD5}"/>
              </a:ext>
            </a:extLst>
          </p:cNvPr>
          <p:cNvSpPr/>
          <p:nvPr/>
        </p:nvSpPr>
        <p:spPr>
          <a:xfrm>
            <a:off x="6095996" y="850269"/>
            <a:ext cx="4722829" cy="29204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7BDC5C02-8456-7935-4A7D-79E539F30D00}"/>
              </a:ext>
            </a:extLst>
          </p:cNvPr>
          <p:cNvSpPr/>
          <p:nvPr/>
        </p:nvSpPr>
        <p:spPr>
          <a:xfrm>
            <a:off x="1373171" y="3791933"/>
            <a:ext cx="4722827" cy="2948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Rectangle 12">
            <a:hlinkClick r:id="rId9" action="ppaction://hlinksldjump"/>
            <a:extLst>
              <a:ext uri="{FF2B5EF4-FFF2-40B4-BE49-F238E27FC236}">
                <a16:creationId xmlns:a16="http://schemas.microsoft.com/office/drawing/2014/main" id="{16A474F4-6B33-A020-56F7-BAE6F54B3983}"/>
              </a:ext>
            </a:extLst>
          </p:cNvPr>
          <p:cNvSpPr/>
          <p:nvPr/>
        </p:nvSpPr>
        <p:spPr>
          <a:xfrm>
            <a:off x="6095997" y="3777792"/>
            <a:ext cx="4722829" cy="29699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E055-2E27-6988-1CFD-0FC6A2A46A69}"/>
              </a:ext>
            </a:extLst>
          </p:cNvPr>
          <p:cNvSpPr txBox="1"/>
          <p:nvPr/>
        </p:nvSpPr>
        <p:spPr>
          <a:xfrm>
            <a:off x="1048311" y="367391"/>
            <a:ext cx="1052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.VnStamp" panose="020B7200000000000000" pitchFamily="34" charset="0"/>
              </a:rPr>
              <a:t>WHAT ANIMAL CAN YOU SEE IN THE PICTURE?</a:t>
            </a:r>
            <a:endParaRPr lang="vi-VN" sz="2400" b="1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FF67047-DDCF-F6CD-D35C-197C1CFA9C24}"/>
              </a:ext>
            </a:extLst>
          </p:cNvPr>
          <p:cNvSpPr/>
          <p:nvPr/>
        </p:nvSpPr>
        <p:spPr>
          <a:xfrm>
            <a:off x="3066473" y="1773442"/>
            <a:ext cx="1071418" cy="85898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C8D145E-9B66-22E5-4F0E-EFC580B2C430}"/>
              </a:ext>
            </a:extLst>
          </p:cNvPr>
          <p:cNvSpPr/>
          <p:nvPr/>
        </p:nvSpPr>
        <p:spPr>
          <a:xfrm>
            <a:off x="8054101" y="1773441"/>
            <a:ext cx="1071418" cy="85898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9F8264A-2AEA-BE08-631C-A456C4AB8360}"/>
              </a:ext>
            </a:extLst>
          </p:cNvPr>
          <p:cNvSpPr/>
          <p:nvPr/>
        </p:nvSpPr>
        <p:spPr>
          <a:xfrm>
            <a:off x="8054101" y="4833275"/>
            <a:ext cx="1071418" cy="85898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5C0AE06A-121E-42A9-1ABC-575D52C16CC8}"/>
              </a:ext>
            </a:extLst>
          </p:cNvPr>
          <p:cNvSpPr/>
          <p:nvPr/>
        </p:nvSpPr>
        <p:spPr>
          <a:xfrm>
            <a:off x="3066473" y="4833275"/>
            <a:ext cx="1071418" cy="85898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308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9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315" y="444500"/>
            <a:ext cx="799846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Listen again and answer the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83310"/>
            <a:ext cx="10972800" cy="506031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/>
              <a:t>1. Who is Mr Campbell?</a:t>
            </a:r>
          </a:p>
          <a:p>
            <a:pPr>
              <a:lnSpc>
                <a:spcPct val="110000"/>
              </a:lnSpc>
            </a:pPr>
            <a:r>
              <a:rPr lang="en-US" sz="3200"/>
              <a:t>	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  <a:sym typeface="+mn-ea"/>
              </a:rPr>
              <a:t>Ruby and Jessie’s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 geography teacher</a:t>
            </a:r>
          </a:p>
          <a:p>
            <a:pPr>
              <a:lnSpc>
                <a:spcPct val="110000"/>
              </a:lnSpc>
            </a:pPr>
            <a:r>
              <a:rPr lang="en-US" sz="3200"/>
              <a:t>2. What is the documentary about?</a:t>
            </a:r>
          </a:p>
          <a:p>
            <a:pPr>
              <a:lnSpc>
                <a:spcPct val="110000"/>
              </a:lnSpc>
            </a:pPr>
            <a:r>
              <a:rPr lang="en-US" sz="3200"/>
              <a:t>	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How important bees are</a:t>
            </a:r>
          </a:p>
          <a:p>
            <a:pPr>
              <a:lnSpc>
                <a:spcPct val="110000"/>
              </a:lnSpc>
            </a:pPr>
            <a:r>
              <a:rPr lang="en-US" sz="3200"/>
              <a:t>3. What’s happening to the number of bees all over the world?</a:t>
            </a:r>
          </a:p>
          <a:p>
            <a:pPr>
              <a:lnSpc>
                <a:spcPct val="110000"/>
              </a:lnSpc>
            </a:pPr>
            <a:r>
              <a:rPr lang="en-US" sz="3200"/>
              <a:t>	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It’s falling.</a:t>
            </a:r>
          </a:p>
          <a:p>
            <a:pPr>
              <a:lnSpc>
                <a:spcPct val="110000"/>
              </a:lnSpc>
            </a:pPr>
            <a:r>
              <a:rPr lang="en-US" sz="3200"/>
              <a:t>4. How about the number of species?</a:t>
            </a:r>
          </a:p>
          <a:p>
            <a:pPr>
              <a:lnSpc>
                <a:spcPct val="110000"/>
              </a:lnSpc>
            </a:pPr>
            <a:r>
              <a:rPr lang="en-US" sz="3200"/>
              <a:t>	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It’s decreasing.</a:t>
            </a:r>
          </a:p>
        </p:txBody>
      </p:sp>
      <p:pic>
        <p:nvPicPr>
          <p:cNvPr id="15" name="Bright 10- CD2- TRACK 2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3670" y="391160"/>
            <a:ext cx="619125" cy="6191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0655" y="391160"/>
            <a:ext cx="3054350" cy="5835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Extra listening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295" y="2872921"/>
            <a:ext cx="5840730" cy="1033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905" y="5552440"/>
            <a:ext cx="5859145" cy="10147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1464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9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810" y="434975"/>
            <a:ext cx="7998460" cy="1143000"/>
          </a:xfrm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</a:rPr>
              <a:t>Listen again and answer the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70" y="1165860"/>
            <a:ext cx="10972800" cy="4525963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5. What was the purpose of </a:t>
            </a:r>
            <a:r>
              <a:rPr lang="en-US" sz="3200">
                <a:sym typeface="+mn-ea"/>
              </a:rPr>
              <a:t>Ruby and Jessie’s</a:t>
            </a:r>
            <a:r>
              <a:rPr lang="en-US" sz="3200"/>
              <a:t> first project?</a:t>
            </a: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	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To help their local bee population out</a:t>
            </a:r>
            <a:endParaRPr lang="en-US" sz="320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6. What did they do? Where?</a:t>
            </a:r>
            <a:endParaRPr lang="en-US" sz="320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	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They planted a Bee Garden at school.</a:t>
            </a:r>
            <a:endParaRPr lang="en-US" sz="320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7. Was it successful?</a:t>
            </a:r>
            <a:endParaRPr lang="en-US" sz="320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	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Yes, it was.</a:t>
            </a:r>
            <a:endParaRPr lang="en-US" sz="320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8. What do they encourage other people to </a:t>
            </a:r>
            <a:r>
              <a:rPr lang="en-US" sz="3200">
                <a:sym typeface="+mn-ea"/>
              </a:rPr>
              <a:t>live sustainably</a:t>
            </a:r>
            <a:r>
              <a:rPr lang="en-US" sz="3200"/>
              <a:t>?</a:t>
            </a:r>
            <a:endParaRPr lang="en-US" sz="320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	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through their website and social media</a:t>
            </a:r>
            <a:endParaRPr lang="en-US" sz="320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	</a:t>
            </a:r>
            <a:endParaRPr lang="en-US" sz="3200">
              <a:cs typeface="Calibri"/>
            </a:endParaRPr>
          </a:p>
        </p:txBody>
      </p:sp>
      <p:pic>
        <p:nvPicPr>
          <p:cNvPr id="15" name="Bright 10- CD2- TRACK 2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3670" y="391160"/>
            <a:ext cx="619125" cy="6191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0655" y="391160"/>
            <a:ext cx="3129280" cy="5835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Extra listening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280" y="3288961"/>
            <a:ext cx="6938645" cy="1550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280" y="3747770"/>
            <a:ext cx="6871335" cy="788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098" y="3135126"/>
            <a:ext cx="7049135" cy="15786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5975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9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ree with green leaves&#10;&#10;AI-generated content may be incorrect.">
            <a:hlinkClick r:id="rId2" action="ppaction://hlinksldjump"/>
            <a:extLst>
              <a:ext uri="{FF2B5EF4-FFF2-40B4-BE49-F238E27FC236}">
                <a16:creationId xmlns:a16="http://schemas.microsoft.com/office/drawing/2014/main" id="{C3373236-E4B7-235E-871C-BA6567D9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759" y="452487"/>
            <a:ext cx="3874177" cy="5509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A84BE5-6E3C-0594-D870-A4F48D37610E}"/>
              </a:ext>
            </a:extLst>
          </p:cNvPr>
          <p:cNvSpPr txBox="1"/>
          <p:nvPr/>
        </p:nvSpPr>
        <p:spPr>
          <a:xfrm>
            <a:off x="641023" y="2237974"/>
            <a:ext cx="7626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Would you like __________ (visit) the animal shelter this Friday?</a:t>
            </a:r>
            <a:endParaRPr lang="en-US" sz="4000" b="1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20244-A25F-E26E-7B8B-47E7C6CED1AB}"/>
              </a:ext>
            </a:extLst>
          </p:cNvPr>
          <p:cNvSpPr txBox="1"/>
          <p:nvPr/>
        </p:nvSpPr>
        <p:spPr>
          <a:xfrm>
            <a:off x="4865850" y="2237974"/>
            <a:ext cx="222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to visit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0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6BDDA-A057-4EB2-26A9-12FEF43B3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ree with green leaves&#10;&#10;AI-generated content may be incorrect.">
            <a:hlinkClick r:id="rId2" action="ppaction://hlinksldjump"/>
            <a:extLst>
              <a:ext uri="{FF2B5EF4-FFF2-40B4-BE49-F238E27FC236}">
                <a16:creationId xmlns:a16="http://schemas.microsoft.com/office/drawing/2014/main" id="{3A71A36B-951D-6AAA-EA78-358C585DB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759" y="452487"/>
            <a:ext cx="3874177" cy="5509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4DFAA-E8D0-53C5-63F6-25FC8AD18A04}"/>
              </a:ext>
            </a:extLst>
          </p:cNvPr>
          <p:cNvSpPr txBox="1"/>
          <p:nvPr/>
        </p:nvSpPr>
        <p:spPr>
          <a:xfrm>
            <a:off x="546755" y="2379376"/>
            <a:ext cx="77676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Remember _________ (put out) the campfire before leaving the campsite.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2B743-D302-2686-F99E-25A6A5D864FB}"/>
              </a:ext>
            </a:extLst>
          </p:cNvPr>
          <p:cNvSpPr txBox="1"/>
          <p:nvPr/>
        </p:nvSpPr>
        <p:spPr>
          <a:xfrm>
            <a:off x="3365369" y="2321114"/>
            <a:ext cx="258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to put out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25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265E1-A21D-427D-F0C2-889BFBB8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535E2-F1C5-60E9-D5B6-AB24D528B335}"/>
              </a:ext>
            </a:extLst>
          </p:cNvPr>
          <p:cNvSpPr txBox="1"/>
          <p:nvPr/>
        </p:nvSpPr>
        <p:spPr>
          <a:xfrm>
            <a:off x="603315" y="2521074"/>
            <a:ext cx="73623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We enjoyed _________ (take) part in the clean-up day</a:t>
            </a:r>
            <a:endParaRPr lang="vi-VN" sz="4000" b="1" dirty="0"/>
          </a:p>
        </p:txBody>
      </p:sp>
      <p:pic>
        <p:nvPicPr>
          <p:cNvPr id="7" name="Picture 6" descr="A tree with green leaves&#10;&#10;AI-generated content may be incorrect.">
            <a:hlinkClick r:id="rId2" action="ppaction://hlinksldjump"/>
            <a:extLst>
              <a:ext uri="{FF2B5EF4-FFF2-40B4-BE49-F238E27FC236}">
                <a16:creationId xmlns:a16="http://schemas.microsoft.com/office/drawing/2014/main" id="{8C7A9949-241A-D321-38EE-9AF469664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759" y="452487"/>
            <a:ext cx="3874177" cy="55099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97355B-DFE3-296C-8A2E-CC639B4F6C2B}"/>
              </a:ext>
            </a:extLst>
          </p:cNvPr>
          <p:cNvSpPr txBox="1"/>
          <p:nvPr/>
        </p:nvSpPr>
        <p:spPr>
          <a:xfrm>
            <a:off x="4047242" y="2474907"/>
            <a:ext cx="169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taking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6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4F358-E7C0-331E-25B2-01E446F02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9D31D7-8B8A-BE64-A9FB-F29AA28B4AD1}"/>
              </a:ext>
            </a:extLst>
          </p:cNvPr>
          <p:cNvSpPr txBox="1"/>
          <p:nvPr/>
        </p:nvSpPr>
        <p:spPr>
          <a:xfrm>
            <a:off x="509047" y="2405043"/>
            <a:ext cx="8333295" cy="2240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950" b="1" dirty="0"/>
              <a:t>Tourists need to stop _________ (throw) rubbish in the parks and beaches in our area.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779EF-C984-1D7F-A310-0A326EFA9991}"/>
              </a:ext>
            </a:extLst>
          </p:cNvPr>
          <p:cNvSpPr txBox="1"/>
          <p:nvPr/>
        </p:nvSpPr>
        <p:spPr>
          <a:xfrm>
            <a:off x="5882325" y="2405043"/>
            <a:ext cx="2705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throwing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 tree with green leaves&#10;&#10;AI-generated content may be incorrect.">
            <a:hlinkClick r:id="rId2" action="ppaction://hlinksldjump"/>
            <a:extLst>
              <a:ext uri="{FF2B5EF4-FFF2-40B4-BE49-F238E27FC236}">
                <a16:creationId xmlns:a16="http://schemas.microsoft.com/office/drawing/2014/main" id="{13BC1189-7161-766D-BF6C-0D4F8662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563" y="603316"/>
            <a:ext cx="3764437" cy="55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73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lkboard with a person pointing at the text&#10;&#10;AI-generated content may be incorrect.">
            <a:extLst>
              <a:ext uri="{FF2B5EF4-FFF2-40B4-BE49-F238E27FC236}">
                <a16:creationId xmlns:a16="http://schemas.microsoft.com/office/drawing/2014/main" id="{9F76200A-FBB9-AE81-0EAE-B9EAE2A16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0" y="0"/>
            <a:ext cx="12107159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4184896" y="3657600"/>
            <a:ext cx="406241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</a:rPr>
              <a:t>Pre-listening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A close-up of a paper&#10;&#10;AI-generated content may be incorrect.">
            <a:extLst>
              <a:ext uri="{FF2B5EF4-FFF2-40B4-BE49-F238E27FC236}">
                <a16:creationId xmlns:a16="http://schemas.microsoft.com/office/drawing/2014/main" id="{BB8D3AD1-180E-F1C9-82B9-A69CECA564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17652"/>
            <a:ext cx="12192000" cy="62155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ADC646-DBD1-32F5-DD44-24A74575CA5C}"/>
              </a:ext>
            </a:extLst>
          </p:cNvPr>
          <p:cNvSpPr/>
          <p:nvPr/>
        </p:nvSpPr>
        <p:spPr>
          <a:xfrm>
            <a:off x="580524" y="555014"/>
            <a:ext cx="504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VOCABULARY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F5C25-0D84-797D-1650-153191828AC9}"/>
              </a:ext>
            </a:extLst>
          </p:cNvPr>
          <p:cNvSpPr txBox="1"/>
          <p:nvPr/>
        </p:nvSpPr>
        <p:spPr>
          <a:xfrm>
            <a:off x="620129" y="2134671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inspire (v) 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vi-VN" sz="3600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ɪnˈspaɪər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vi-VN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B50FC-7101-279A-FEF9-B47741099EBF}"/>
              </a:ext>
            </a:extLst>
          </p:cNvPr>
          <p:cNvSpPr txBox="1"/>
          <p:nvPr/>
        </p:nvSpPr>
        <p:spPr>
          <a:xfrm>
            <a:off x="667283" y="3436705"/>
            <a:ext cx="4629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landfill (n) 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/ˈ</a:t>
            </a:r>
            <a:r>
              <a:rPr lang="vi-VN" sz="3600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lænd.fɪl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vi-VN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2A4192-90AA-DE18-3E2A-7C96CC394A58}"/>
              </a:ext>
            </a:extLst>
          </p:cNvPr>
          <p:cNvSpPr txBox="1"/>
          <p:nvPr/>
        </p:nvSpPr>
        <p:spPr>
          <a:xfrm>
            <a:off x="686291" y="4128869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swap (v) 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vi-VN" sz="3600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swɒp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vi-VN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93F0FF-9AD6-8459-7508-3D568781E4ED}"/>
              </a:ext>
            </a:extLst>
          </p:cNvPr>
          <p:cNvSpPr txBox="1"/>
          <p:nvPr/>
        </p:nvSpPr>
        <p:spPr>
          <a:xfrm>
            <a:off x="686291" y="4832274"/>
            <a:ext cx="487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turn off (</a:t>
            </a:r>
            <a:r>
              <a:rPr lang="en-US" sz="3600" b="1" dirty="0" err="1"/>
              <a:t>phr</a:t>
            </a:r>
            <a:r>
              <a:rPr lang="en-US" sz="3600" b="1" dirty="0"/>
              <a:t>) 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vi-VN" sz="3600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ɜːn</a:t>
            </a:r>
            <a:r>
              <a:rPr lang="en-US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ɒf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/</a:t>
            </a:r>
            <a:endParaRPr lang="vi-VN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626013-0E43-10F8-4B35-145F7F6D889F}"/>
              </a:ext>
            </a:extLst>
          </p:cNvPr>
          <p:cNvSpPr txBox="1"/>
          <p:nvPr/>
        </p:nvSpPr>
        <p:spPr>
          <a:xfrm>
            <a:off x="694306" y="5489706"/>
            <a:ext cx="4851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turn on (</a:t>
            </a:r>
            <a:r>
              <a:rPr lang="en-US" sz="3600" b="1" dirty="0" err="1"/>
              <a:t>phr</a:t>
            </a:r>
            <a:r>
              <a:rPr lang="en-US" sz="3600" b="1" dirty="0"/>
              <a:t>) 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vi-VN" sz="3600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ɜːn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ɒn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vi-VN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537A2-DEE2-9C44-6D2E-CBCB9E1139C4}"/>
              </a:ext>
            </a:extLst>
          </p:cNvPr>
          <p:cNvSpPr txBox="1"/>
          <p:nvPr/>
        </p:nvSpPr>
        <p:spPr>
          <a:xfrm>
            <a:off x="398942" y="2773510"/>
            <a:ext cx="720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get inspired (</a:t>
            </a:r>
            <a:r>
              <a:rPr lang="en-US" sz="3600" b="1" dirty="0" err="1"/>
              <a:t>phr</a:t>
            </a:r>
            <a:r>
              <a:rPr lang="en-US" sz="3600" b="1" dirty="0"/>
              <a:t>)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vi-VN" sz="3600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ɡet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600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ɪnˈspaɪə</a:t>
            </a:r>
            <a:r>
              <a:rPr lang="en-US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vi-VN" sz="3600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vi-VN" sz="3600" b="1" dirty="0"/>
          </a:p>
        </p:txBody>
      </p:sp>
      <p:pic>
        <p:nvPicPr>
          <p:cNvPr id="21" name="inspire">
            <a:hlinkClick r:id="" action="ppaction://media"/>
            <a:extLst>
              <a:ext uri="{FF2B5EF4-FFF2-40B4-BE49-F238E27FC236}">
                <a16:creationId xmlns:a16="http://schemas.microsoft.com/office/drawing/2014/main" id="{C25B979D-5AB5-2990-F39A-01C90947CD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3538" y="2254636"/>
            <a:ext cx="406400" cy="406400"/>
          </a:xfrm>
          <a:prstGeom prst="rect">
            <a:avLst/>
          </a:prstGeom>
        </p:spPr>
      </p:pic>
      <p:pic>
        <p:nvPicPr>
          <p:cNvPr id="22" name="landfill">
            <a:hlinkClick r:id="" action="ppaction://media"/>
            <a:extLst>
              <a:ext uri="{FF2B5EF4-FFF2-40B4-BE49-F238E27FC236}">
                <a16:creationId xmlns:a16="http://schemas.microsoft.com/office/drawing/2014/main" id="{BE8390C8-8A17-9253-57CA-C894E1D8F5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283" y="3616089"/>
            <a:ext cx="406400" cy="406400"/>
          </a:xfrm>
          <a:prstGeom prst="rect">
            <a:avLst/>
          </a:prstGeom>
        </p:spPr>
      </p:pic>
      <p:pic>
        <p:nvPicPr>
          <p:cNvPr id="23" name="uksuspi027">
            <a:hlinkClick r:id="" action="ppaction://media"/>
            <a:extLst>
              <a:ext uri="{FF2B5EF4-FFF2-40B4-BE49-F238E27FC236}">
                <a16:creationId xmlns:a16="http://schemas.microsoft.com/office/drawing/2014/main" id="{23020DF7-1200-843B-BC18-725CDCBB1B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283" y="4264625"/>
            <a:ext cx="406400" cy="406400"/>
          </a:xfrm>
          <a:prstGeom prst="rect">
            <a:avLst/>
          </a:prstGeom>
        </p:spPr>
      </p:pic>
      <p:pic>
        <p:nvPicPr>
          <p:cNvPr id="24" name="turn off_en_us_1">
            <a:hlinkClick r:id="" action="ppaction://media"/>
            <a:extLst>
              <a:ext uri="{FF2B5EF4-FFF2-40B4-BE49-F238E27FC236}">
                <a16:creationId xmlns:a16="http://schemas.microsoft.com/office/drawing/2014/main" id="{9AB5DB6E-63F3-24C6-8A74-7EA5796D427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65" y="4979259"/>
            <a:ext cx="406400" cy="406400"/>
          </a:xfrm>
          <a:prstGeom prst="rect">
            <a:avLst/>
          </a:prstGeom>
        </p:spPr>
      </p:pic>
      <p:pic>
        <p:nvPicPr>
          <p:cNvPr id="25" name="turn on_en_us_1">
            <a:hlinkClick r:id="" action="ppaction://media"/>
            <a:extLst>
              <a:ext uri="{FF2B5EF4-FFF2-40B4-BE49-F238E27FC236}">
                <a16:creationId xmlns:a16="http://schemas.microsoft.com/office/drawing/2014/main" id="{AFD45F7F-C6A1-DB28-0693-64A4A1DAE94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8540" y="5609671"/>
            <a:ext cx="406400" cy="406400"/>
          </a:xfrm>
          <a:prstGeom prst="rect">
            <a:avLst/>
          </a:prstGeom>
        </p:spPr>
      </p:pic>
      <p:pic>
        <p:nvPicPr>
          <p:cNvPr id="27" name="Picture 26" descr="A close-up of a person&#10;&#10;AI-generated content may be incorrect.">
            <a:extLst>
              <a:ext uri="{FF2B5EF4-FFF2-40B4-BE49-F238E27FC236}">
                <a16:creationId xmlns:a16="http://schemas.microsoft.com/office/drawing/2014/main" id="{8DCBA799-2051-A314-5A42-48173F88E8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1840" y="791110"/>
            <a:ext cx="4309168" cy="52911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8B215D-A898-E96B-3075-14D52BB70D89}"/>
              </a:ext>
            </a:extLst>
          </p:cNvPr>
          <p:cNvSpPr txBox="1"/>
          <p:nvPr/>
        </p:nvSpPr>
        <p:spPr>
          <a:xfrm>
            <a:off x="5437473" y="2134670"/>
            <a:ext cx="3956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truyền</a:t>
            </a:r>
            <a:r>
              <a:rPr lang="en-US" sz="3600" b="1" dirty="0"/>
              <a:t> </a:t>
            </a:r>
            <a:r>
              <a:rPr lang="en-US" sz="3600" b="1" dirty="0" err="1"/>
              <a:t>cảm</a:t>
            </a:r>
            <a:r>
              <a:rPr lang="en-US" sz="3600" b="1" dirty="0"/>
              <a:t> </a:t>
            </a:r>
            <a:r>
              <a:rPr lang="en-US" sz="3600" b="1" dirty="0" err="1"/>
              <a:t>hứng</a:t>
            </a:r>
            <a:endParaRPr lang="vi-VN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F99CFA-EBD8-B453-AF54-C6C400F1E195}"/>
              </a:ext>
            </a:extLst>
          </p:cNvPr>
          <p:cNvSpPr txBox="1"/>
          <p:nvPr/>
        </p:nvSpPr>
        <p:spPr>
          <a:xfrm>
            <a:off x="7415739" y="2814729"/>
            <a:ext cx="4711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truyền</a:t>
            </a:r>
            <a:r>
              <a:rPr lang="en-US" sz="3200" b="1" dirty="0"/>
              <a:t> </a:t>
            </a:r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hứng</a:t>
            </a:r>
            <a:endParaRPr lang="vi-VN" sz="3200" b="1" dirty="0"/>
          </a:p>
        </p:txBody>
      </p:sp>
      <p:pic>
        <p:nvPicPr>
          <p:cNvPr id="31" name="Picture 30" descr="A large pile of garbage&#10;&#10;AI-generated content may be incorrect.">
            <a:extLst>
              <a:ext uri="{FF2B5EF4-FFF2-40B4-BE49-F238E27FC236}">
                <a16:creationId xmlns:a16="http://schemas.microsoft.com/office/drawing/2014/main" id="{0215716A-059B-83FF-F46F-7D7B1ABE96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840" y="791109"/>
            <a:ext cx="4312385" cy="5344927"/>
          </a:xfrm>
          <a:prstGeom prst="rect">
            <a:avLst/>
          </a:prstGeom>
        </p:spPr>
      </p:pic>
      <p:pic>
        <p:nvPicPr>
          <p:cNvPr id="33" name="Picture 32" descr="A person holding a fish and a pipe&#10;&#10;AI-generated content may be incorrect.">
            <a:extLst>
              <a:ext uri="{FF2B5EF4-FFF2-40B4-BE49-F238E27FC236}">
                <a16:creationId xmlns:a16="http://schemas.microsoft.com/office/drawing/2014/main" id="{9997E9A1-13C6-B84C-8BE8-83389BFBF0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98822" y="791110"/>
            <a:ext cx="4312385" cy="54400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2639CD3-30A1-1762-12C9-7C0523E7062B}"/>
              </a:ext>
            </a:extLst>
          </p:cNvPr>
          <p:cNvSpPr txBox="1"/>
          <p:nvPr/>
        </p:nvSpPr>
        <p:spPr>
          <a:xfrm>
            <a:off x="5254358" y="3436705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bãi</a:t>
            </a:r>
            <a:r>
              <a:rPr lang="en-US" sz="3600" b="1" dirty="0"/>
              <a:t> </a:t>
            </a:r>
            <a:r>
              <a:rPr lang="en-US" sz="3600" b="1" dirty="0" err="1"/>
              <a:t>rác</a:t>
            </a:r>
            <a:endParaRPr lang="vi-VN" sz="3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EFCB20-E2A2-CEDB-800A-04034C991E60}"/>
              </a:ext>
            </a:extLst>
          </p:cNvPr>
          <p:cNvSpPr txBox="1"/>
          <p:nvPr/>
        </p:nvSpPr>
        <p:spPr>
          <a:xfrm>
            <a:off x="4216609" y="4116764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trao</a:t>
            </a:r>
            <a:r>
              <a:rPr lang="en-US" sz="3600" b="1" dirty="0"/>
              <a:t> </a:t>
            </a:r>
            <a:r>
              <a:rPr lang="en-US" sz="3600" b="1" dirty="0" err="1"/>
              <a:t>đổi</a:t>
            </a:r>
            <a:r>
              <a:rPr lang="en-US" sz="3600" b="1" dirty="0"/>
              <a:t>, </a:t>
            </a:r>
            <a:r>
              <a:rPr lang="en-US" sz="3600" b="1" dirty="0" err="1"/>
              <a:t>hoán</a:t>
            </a:r>
            <a:r>
              <a:rPr lang="en-US" sz="3600" b="1" dirty="0"/>
              <a:t> </a:t>
            </a:r>
            <a:r>
              <a:rPr lang="en-US" sz="3600" b="1" dirty="0" err="1"/>
              <a:t>đổi</a:t>
            </a:r>
            <a:endParaRPr lang="vi-VN" sz="3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C43FA2-7B21-8681-5BBD-6322C2DF4FA4}"/>
              </a:ext>
            </a:extLst>
          </p:cNvPr>
          <p:cNvSpPr txBox="1"/>
          <p:nvPr/>
        </p:nvSpPr>
        <p:spPr>
          <a:xfrm>
            <a:off x="5485371" y="482016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tắt</a:t>
            </a:r>
            <a:r>
              <a:rPr lang="en-US" sz="3600" b="1" dirty="0"/>
              <a:t> </a:t>
            </a:r>
            <a:r>
              <a:rPr lang="en-US" sz="3600" b="1" dirty="0" err="1"/>
              <a:t>đi</a:t>
            </a:r>
            <a:endParaRPr lang="vi-VN" sz="3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1845C4-DEE7-85F7-89E7-9BE2225534DE}"/>
              </a:ext>
            </a:extLst>
          </p:cNvPr>
          <p:cNvSpPr txBox="1"/>
          <p:nvPr/>
        </p:nvSpPr>
        <p:spPr>
          <a:xfrm>
            <a:off x="5485371" y="5482688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bật</a:t>
            </a:r>
            <a:r>
              <a:rPr lang="en-US" sz="3600" b="1" dirty="0"/>
              <a:t> </a:t>
            </a:r>
            <a:r>
              <a:rPr lang="en-US" sz="3600" b="1" dirty="0" err="1"/>
              <a:t>lên</a:t>
            </a:r>
            <a:endParaRPr lang="vi-VN" sz="3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0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91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5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8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20" grpId="0"/>
      <p:bldP spid="28" grpId="0"/>
      <p:bldP spid="29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per plane in the sky&#10;&#10;AI-generated content may be incorrect.">
            <a:extLst>
              <a:ext uri="{FF2B5EF4-FFF2-40B4-BE49-F238E27FC236}">
                <a16:creationId xmlns:a16="http://schemas.microsoft.com/office/drawing/2014/main" id="{D3866DF6-A218-0C95-A261-29E328BF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" y="304800"/>
            <a:ext cx="12030370" cy="624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7727"/>
            <a:ext cx="109728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dirty="0"/>
              <a:t>Read the sentences and </a:t>
            </a:r>
            <a:r>
              <a:rPr lang="en-US" sz="3600" b="1" dirty="0"/>
              <a:t>underline the key words</a:t>
            </a:r>
            <a:r>
              <a:rPr lang="en-US" sz="3600" dirty="0"/>
              <a:t>. </a:t>
            </a:r>
          </a:p>
          <a:p>
            <a:pPr>
              <a:lnSpc>
                <a:spcPct val="110000"/>
              </a:lnSpc>
            </a:pPr>
            <a:r>
              <a:rPr lang="en-US" sz="3600" b="1" dirty="0"/>
              <a:t>Be careful</a:t>
            </a:r>
            <a:r>
              <a:rPr lang="en-US" sz="3600" dirty="0"/>
              <a:t> with sentences that contain </a:t>
            </a:r>
            <a:r>
              <a:rPr lang="en-US" sz="3600" b="1" dirty="0"/>
              <a:t>negatives</a:t>
            </a:r>
            <a:r>
              <a:rPr lang="en-US" sz="3600" dirty="0"/>
              <a:t>. 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For a sentence to be </a:t>
            </a:r>
            <a:r>
              <a:rPr lang="en-US" sz="3600" b="1" dirty="0"/>
              <a:t>True</a:t>
            </a:r>
            <a:r>
              <a:rPr lang="en-US" sz="3600" dirty="0"/>
              <a:t>, </a:t>
            </a:r>
            <a:r>
              <a:rPr lang="en-US" sz="3600" b="1" dirty="0"/>
              <a:t>every part</a:t>
            </a:r>
            <a:r>
              <a:rPr lang="en-US" sz="3600" dirty="0"/>
              <a:t> must be </a:t>
            </a:r>
            <a:r>
              <a:rPr lang="en-US" sz="3600" b="1" dirty="0"/>
              <a:t>correct</a:t>
            </a:r>
            <a:r>
              <a:rPr lang="en-US" sz="3600" dirty="0"/>
              <a:t>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06457" y="1604097"/>
            <a:ext cx="561209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True/False statements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1015</Words>
  <Application>Microsoft Office PowerPoint</Application>
  <PresentationFormat>Widescreen</PresentationFormat>
  <Paragraphs>106</Paragraphs>
  <Slides>21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.VnStamp</vt:lpstr>
      <vt:lpstr>Aclonica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are going to listen to an interview with Ruby and Jessica. Read the sentences (1–4) and underline the key words.  </vt:lpstr>
      <vt:lpstr>Now listen to the interview and decide if each of the statements (1–4) is T (True) or F (False).</vt:lpstr>
      <vt:lpstr>PowerPoint Presentation</vt:lpstr>
      <vt:lpstr>Listen to the dialogues. For each question (1–4), choose the correct answer (A, B or C).</vt:lpstr>
      <vt:lpstr>Read the questions and the possible answers in Exercise 4. Which dialogue(s) take(s) place ... </vt:lpstr>
      <vt:lpstr>Listen to the dialogues. For each question (1–4), choose the correct answer (A, B or C).</vt:lpstr>
      <vt:lpstr>PowerPoint Presentation</vt:lpstr>
      <vt:lpstr>PowerPoint Presentation</vt:lpstr>
      <vt:lpstr>PowerPoint Presentation</vt:lpstr>
      <vt:lpstr>PowerPoint Presentation</vt:lpstr>
      <vt:lpstr>Listen again and answer the questions.</vt:lpstr>
      <vt:lpstr>Listen again and answer the 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Administrator</cp:lastModifiedBy>
  <cp:revision>386</cp:revision>
  <dcterms:created xsi:type="dcterms:W3CDTF">2022-02-12T14:46:00Z</dcterms:created>
  <dcterms:modified xsi:type="dcterms:W3CDTF">2026-02-04T02:09:42Z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26F58C3C9F964471A3AFC18FE5BFBEEA</vt:lpwstr>
  </property>
  <property fmtid="{D5CDD505-2E9C-101B-9397-08002B2CF9AE}" pid="3" name="KSOProductBuildVer">
    <vt:lpwstr>1033-11.2.0.11254</vt:lpwstr>
  </property>
</Properties>
</file>